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90" r:id="rId3"/>
    <p:sldId id="397" r:id="rId4"/>
    <p:sldId id="398" r:id="rId5"/>
    <p:sldId id="401" r:id="rId6"/>
    <p:sldId id="402" r:id="rId7"/>
    <p:sldId id="403" r:id="rId8"/>
    <p:sldId id="407" r:id="rId9"/>
    <p:sldId id="408" r:id="rId10"/>
    <p:sldId id="406" r:id="rId11"/>
    <p:sldId id="270" r:id="rId12"/>
  </p:sldIdLst>
  <p:sldSz cx="9906000" cy="6858000" type="A4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6724"/>
    <a:srgbClr val="E62B25"/>
    <a:srgbClr val="F99B1C"/>
    <a:srgbClr val="F18420"/>
    <a:srgbClr val="E78E24"/>
    <a:srgbClr val="FFFF00"/>
    <a:srgbClr val="951A1D"/>
    <a:srgbClr val="921A1D"/>
    <a:srgbClr val="FE7D19"/>
    <a:srgbClr val="9038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97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-1194" y="-96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534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46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920" y="854094"/>
            <a:ext cx="2859642" cy="89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359881" y="1952386"/>
            <a:ext cx="2719679" cy="210243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4317495" y="2447773"/>
            <a:ext cx="514071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ПРОГРАММА БИЗНЕС-ОБРАЗОВАНИЯ</a:t>
            </a:r>
          </a:p>
          <a:p>
            <a:pPr>
              <a:spcBef>
                <a:spcPct val="50000"/>
              </a:spcBef>
            </a:pPr>
            <a:r>
              <a:rPr lang="ru-RU" sz="1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профессиональной переподготовки</a:t>
            </a:r>
            <a:endParaRPr lang="ru-RU" sz="1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4432948" y="6074699"/>
            <a:ext cx="103639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10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2020</a:t>
            </a:r>
            <a:endParaRPr lang="ru-RU" sz="11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4060253" y="3436896"/>
            <a:ext cx="531229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НАЛОГОВЫЙ и </a:t>
            </a:r>
            <a:r>
              <a:rPr lang="ru-RU" sz="2800" b="1" cap="all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финансовый менеджмент</a:t>
            </a:r>
            <a:r>
              <a:rPr lang="ru-RU" sz="28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800" b="1" cap="all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анализ</a:t>
            </a:r>
            <a:r>
              <a:rPr lang="ru-RU" sz="28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2800" b="1" cap="all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аудит</a:t>
            </a:r>
            <a:endParaRPr lang="ru-RU" sz="2800" b="1" cap="all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12825" t="7753" r="11023" b="5031"/>
          <a:stretch>
            <a:fillRect/>
          </a:stretch>
        </p:blipFill>
        <p:spPr bwMode="auto">
          <a:xfrm>
            <a:off x="5543353" y="261251"/>
            <a:ext cx="3855691" cy="160041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 flipH="1">
            <a:off x="6584517" y="5838890"/>
            <a:ext cx="3079561" cy="73322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81" y="2582611"/>
            <a:ext cx="3560223" cy="281234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929120" y="884711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КОНТАКТНАЯ ИНФОРМАЦИЯ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929119" y="1612757"/>
            <a:ext cx="8149259" cy="434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 Налогового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администрирования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финансового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правления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Экономический факультет 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Академия при Президенте Российской Федерации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Телефон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: (495) 772-32-19,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(495) 564-82-60, (495) 933-82-23</a:t>
            </a:r>
          </a:p>
          <a:p>
            <a:pPr>
              <a:defRPr/>
            </a:pP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119571, Москва, пр-т Вернадского 82, Корпус 2, офис 216, 207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www.nalogadmin.ranepa.ru  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E-mail: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centrnk-ef@ranepa.ru / centr_nk@mail.ru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895349" y="1274203"/>
            <a:ext cx="8486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178314" y="309580"/>
            <a:ext cx="2193242" cy="8681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352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680" y="589390"/>
            <a:ext cx="3506871" cy="12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2370086" y="2323972"/>
            <a:ext cx="57579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  </a:t>
            </a:r>
            <a:endParaRPr lang="ru-RU" sz="2800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6183086" y="589390"/>
            <a:ext cx="2828247" cy="128168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324110" y="5601195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0" name="Picture 2" descr="http://nalogadmin.ranepa.ru/images/photo/vvd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4115" y="2971009"/>
            <a:ext cx="4639267" cy="31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895349" y="889857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cap="all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миссия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ПРОГРАММЫ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5349" y="1436434"/>
            <a:ext cx="8476207" cy="124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25"/>
              </a:spcAft>
            </a:pPr>
            <a:r>
              <a:rPr lang="ru-RU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 специалистов высшего и среднего звена предприятий различных форм собственности в сфере налогового и финансового 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менеджмента, анализа и аудита.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25"/>
              </a:spcAft>
            </a:pPr>
            <a:r>
              <a:rPr lang="ru-RU" sz="1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Подготовка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Консультанта по налогам и 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сборам. </a:t>
            </a:r>
            <a:endParaRPr lang="ru-RU" sz="1600" dirty="0">
              <a:latin typeface="+mj-lt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895352" y="2732643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895349" y="3089770"/>
            <a:ext cx="8283936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Слушатели программы это: </a:t>
            </a:r>
          </a:p>
          <a:p>
            <a:pPr algn="l">
              <a:spcBef>
                <a:spcPct val="50000"/>
              </a:spcBef>
            </a:pPr>
            <a:endParaRPr lang="ru-RU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/>
              <a:t>Руководители </a:t>
            </a:r>
            <a:r>
              <a:rPr lang="ru-RU" sz="1600" dirty="0" smtClean="0"/>
              <a:t>финансовых </a:t>
            </a:r>
            <a:r>
              <a:rPr lang="ru-RU" sz="1600" dirty="0"/>
              <a:t>служб и </a:t>
            </a:r>
            <a:r>
              <a:rPr lang="ru-RU" sz="1600" dirty="0" smtClean="0"/>
              <a:t>подразделений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/>
              <a:t> </a:t>
            </a:r>
            <a:r>
              <a:rPr lang="ru-RU" sz="1600" dirty="0" smtClean="0"/>
              <a:t>главные и линейные бухгалтера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 </a:t>
            </a:r>
            <a:r>
              <a:rPr lang="ru-RU" sz="1600" dirty="0"/>
              <a:t>юристы, специалисты в области </a:t>
            </a:r>
            <a:r>
              <a:rPr lang="ru-RU" sz="1600" dirty="0" smtClean="0"/>
              <a:t>права и налогообложения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 аудиторы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/>
              <a:t> консультанты по налогам и сборам</a:t>
            </a:r>
            <a:endParaRPr lang="ru-RU" sz="1600" dirty="0" smtClean="0"/>
          </a:p>
          <a:p>
            <a:pPr algn="l">
              <a:lnSpc>
                <a:spcPct val="150000"/>
              </a:lnSpc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 flipV="1">
            <a:off x="929121" y="6141651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l="12825" t="7753" r="11023" b="5031"/>
          <a:stretch>
            <a:fillRect/>
          </a:stretch>
        </p:blipFill>
        <p:spPr bwMode="auto">
          <a:xfrm>
            <a:off x="7178314" y="309580"/>
            <a:ext cx="2193242" cy="8681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895349" y="889857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cap="all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 программы </a:t>
            </a: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90946" y="1504880"/>
            <a:ext cx="9317511" cy="481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25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программы «Налоговый и финансовый менеджмент, анализ и аудит» является совершенствование и формирование новых профессиональных компетенций для осуществления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в сфере финансового и налогового менеджмента, анализа и аудита, дает возможность подготовки аттестованного консультанта по налогам и сборам. Основные компетенции: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49580" algn="l"/>
              </a:tabLs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Знать: 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фундаментальные концепции 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финансового менеджмента</a:t>
            </a:r>
            <a:r>
              <a:rPr lang="ru-RU" sz="1400" dirty="0">
                <a:latin typeface="Calibri" panose="020F0502020204030204" pitchFamily="34" charset="0"/>
                <a:ea typeface="TimesNewRomanPS-BoldMT"/>
                <a:cs typeface="Times New Roman" panose="02020603050405020304" pitchFamily="18" charset="0"/>
              </a:rPr>
              <a:t>; системы показателей для анализа финансовой деятельности компании; методологических основ принятия финансовых решений в бизнесе.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49580" algn="l"/>
              </a:tabLs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Уметь: </a:t>
            </a:r>
            <a:r>
              <a:rPr lang="ru-RU" sz="1400" dirty="0">
                <a:latin typeface="Calibri" panose="020F0502020204030204" pitchFamily="34" charset="0"/>
                <a:ea typeface="TimesNewRomanPS-BoldMT"/>
                <a:cs typeface="Times New Roman" panose="02020603050405020304" pitchFamily="18" charset="0"/>
              </a:rPr>
              <a:t>применять методы планирования финансовой деятельности компаний.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25"/>
              </a:spcAft>
            </a:pPr>
            <a:r>
              <a:rPr lang="ru-RU" sz="1400" dirty="0">
                <a:latin typeface="Calibri" panose="020F0502020204030204" pitchFamily="34" charset="0"/>
                <a:ea typeface="TimesNewRomanPS-BoldMT"/>
                <a:cs typeface="Times New Roman" panose="02020603050405020304" pitchFamily="18" charset="0"/>
              </a:rPr>
              <a:t>Владеть: навыками и приемами составления оперативных и стратегических финансовых планов, методами анализа вариантов финансовых решений.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49580" algn="l"/>
              </a:tabLs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Знать: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методологию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налогообложения операций на фондовом и срочном рынках;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49580" algn="l"/>
              </a:tabLs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Уметь: использовать методы налогообложения доходов и операций на рынке ценных бумаг; применять полученные знания на практике; анализировать нормы российского и  международного права при осуществлении операций с ценными бумагами и финансовыми инструментами срочных сделок.</a:t>
            </a:r>
          </a:p>
          <a:p>
            <a:pPr algn="just">
              <a:lnSpc>
                <a:spcPct val="107000"/>
              </a:lnSpc>
              <a:spcAft>
                <a:spcPts val="825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Владеть: способностью использовать теоретические знания на практике; навыками поиска и обобщения различного рода информации; методикой налогообложения операций на национальном и международном рынках ценных бумаг.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Знать: принципы и основные концепции налогообложения; сущность основных понятий налогообложения; принципы построения налоговой системы и классификацию налогов по различным основаниям; основные виды налоговой ответственности и механизм применения санкций к нарушителям налогового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законодательства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многое другое.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895349" y="1274203"/>
            <a:ext cx="8486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178314" y="309580"/>
            <a:ext cx="2193242" cy="8681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81891" y="1504880"/>
            <a:ext cx="90265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3623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929120" y="884711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cap="all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дисциплины программы 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97180" y="1600969"/>
            <a:ext cx="929259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dirty="0" smtClean="0">
                <a:latin typeface="+mj-lt"/>
                <a:ea typeface="Tahoma" pitchFamily="34" charset="0"/>
                <a:cs typeface="Tahoma" pitchFamily="34" charset="0"/>
              </a:rPr>
              <a:t>1</a:t>
            </a:r>
            <a:r>
              <a:rPr lang="ru-RU" sz="1600" dirty="0" smtClean="0">
                <a:latin typeface="+mj-lt"/>
                <a:ea typeface="Tahoma" pitchFamily="34" charset="0"/>
                <a:cs typeface="Tahoma" pitchFamily="34" charset="0"/>
              </a:rPr>
              <a:t>. </a:t>
            </a:r>
            <a:r>
              <a:rPr lang="ru-RU" sz="1200" dirty="0">
                <a:latin typeface="+mj-lt"/>
                <a:ea typeface="Tahoma" pitchFamily="34" charset="0"/>
                <a:cs typeface="Tahoma" pitchFamily="34" charset="0"/>
              </a:rPr>
              <a:t>Финансовые рынки и институты.</a:t>
            </a:r>
          </a:p>
          <a:p>
            <a:pPr algn="l">
              <a:spcBef>
                <a:spcPct val="50000"/>
              </a:spcBef>
            </a:pPr>
            <a:r>
              <a:rPr lang="ru-RU" sz="1200" dirty="0">
                <a:latin typeface="+mj-lt"/>
                <a:ea typeface="Tahoma" pitchFamily="34" charset="0"/>
                <a:cs typeface="Tahoma" pitchFamily="34" charset="0"/>
              </a:rPr>
              <a:t>2. Национальная и международная система учета и отчетности.</a:t>
            </a:r>
          </a:p>
          <a:p>
            <a:pPr algn="l">
              <a:spcBef>
                <a:spcPct val="50000"/>
              </a:spcBef>
            </a:pPr>
            <a:r>
              <a:rPr lang="ru-RU" sz="1200" dirty="0">
                <a:latin typeface="+mj-lt"/>
                <a:ea typeface="Tahoma" pitchFamily="34" charset="0"/>
                <a:cs typeface="Tahoma" pitchFamily="34" charset="0"/>
              </a:rPr>
              <a:t>3. Финансовый анализ и моделирование.</a:t>
            </a:r>
          </a:p>
          <a:p>
            <a:pPr algn="l">
              <a:spcBef>
                <a:spcPct val="50000"/>
              </a:spcBef>
            </a:pPr>
            <a:r>
              <a:rPr lang="ru-RU" sz="1200" dirty="0">
                <a:latin typeface="+mj-lt"/>
                <a:ea typeface="Tahoma" pitchFamily="34" charset="0"/>
                <a:cs typeface="Tahoma" pitchFamily="34" charset="0"/>
              </a:rPr>
              <a:t>4. Корпоративные финансы.</a:t>
            </a:r>
          </a:p>
          <a:p>
            <a:pPr algn="l">
              <a:spcBef>
                <a:spcPct val="50000"/>
              </a:spcBef>
            </a:pPr>
            <a:r>
              <a:rPr lang="ru-RU" sz="1200" dirty="0">
                <a:latin typeface="+mj-lt"/>
                <a:ea typeface="Tahoma" pitchFamily="34" charset="0"/>
                <a:cs typeface="Tahoma" pitchFamily="34" charset="0"/>
              </a:rPr>
              <a:t>5. Налогообложение организаций и физических лиц.</a:t>
            </a:r>
          </a:p>
          <a:p>
            <a:pPr algn="l">
              <a:spcBef>
                <a:spcPct val="50000"/>
              </a:spcBef>
            </a:pPr>
            <a:r>
              <a:rPr lang="ru-RU" sz="1200" dirty="0">
                <a:latin typeface="+mj-lt"/>
                <a:ea typeface="Tahoma" pitchFamily="34" charset="0"/>
                <a:cs typeface="Tahoma" pitchFamily="34" charset="0"/>
              </a:rPr>
              <a:t>6. Бюджетирование и долгосрочное финансирование.</a:t>
            </a:r>
          </a:p>
          <a:p>
            <a:pPr algn="l">
              <a:spcBef>
                <a:spcPct val="50000"/>
              </a:spcBef>
            </a:pPr>
            <a:r>
              <a:rPr lang="ru-RU" sz="1200" dirty="0">
                <a:latin typeface="+mj-lt"/>
                <a:ea typeface="Tahoma" pitchFamily="34" charset="0"/>
                <a:cs typeface="Tahoma" pitchFamily="34" charset="0"/>
              </a:rPr>
              <a:t>7. Налогообложение финансовых инструментов.</a:t>
            </a:r>
          </a:p>
          <a:p>
            <a:pPr algn="l">
              <a:spcBef>
                <a:spcPct val="50000"/>
              </a:spcBef>
            </a:pPr>
            <a:r>
              <a:rPr lang="ru-RU" sz="1200" dirty="0">
                <a:latin typeface="+mj-lt"/>
                <a:ea typeface="Tahoma" pitchFamily="34" charset="0"/>
                <a:cs typeface="Tahoma" pitchFamily="34" charset="0"/>
              </a:rPr>
              <a:t>8. Налоговое планирование и оптимизация/Управление налоговыми платежами компании и их оптимизация.</a:t>
            </a:r>
          </a:p>
          <a:p>
            <a:pPr algn="l">
              <a:spcBef>
                <a:spcPct val="50000"/>
              </a:spcBef>
            </a:pPr>
            <a:r>
              <a:rPr lang="ru-RU" sz="1200" dirty="0">
                <a:latin typeface="+mj-lt"/>
                <a:ea typeface="Tahoma" pitchFamily="34" charset="0"/>
                <a:cs typeface="Tahoma" pitchFamily="34" charset="0"/>
              </a:rPr>
              <a:t>9. Налоговый менеджмент в транснациональных компаниях.</a:t>
            </a:r>
          </a:p>
          <a:p>
            <a:pPr algn="l">
              <a:spcBef>
                <a:spcPct val="50000"/>
              </a:spcBef>
            </a:pPr>
            <a:r>
              <a:rPr lang="ru-RU" sz="1200" dirty="0">
                <a:latin typeface="+mj-lt"/>
                <a:ea typeface="Tahoma" pitchFamily="34" charset="0"/>
                <a:cs typeface="Tahoma" pitchFamily="34" charset="0"/>
              </a:rPr>
              <a:t>10. Управление налоговыми и финансовыми рисками.</a:t>
            </a:r>
          </a:p>
          <a:p>
            <a:pPr algn="l">
              <a:spcBef>
                <a:spcPct val="50000"/>
              </a:spcBef>
            </a:pPr>
            <a:r>
              <a:rPr lang="ru-RU" sz="1200" dirty="0">
                <a:latin typeface="+mj-lt"/>
                <a:ea typeface="Tahoma" pitchFamily="34" charset="0"/>
                <a:cs typeface="Tahoma" pitchFamily="34" charset="0"/>
              </a:rPr>
              <a:t>11. Аудит финансовой деятельности.</a:t>
            </a:r>
          </a:p>
          <a:p>
            <a:pPr algn="l">
              <a:spcBef>
                <a:spcPct val="50000"/>
              </a:spcBef>
            </a:pPr>
            <a:r>
              <a:rPr lang="ru-RU" sz="1200" dirty="0">
                <a:latin typeface="+mj-lt"/>
                <a:ea typeface="Tahoma" pitchFamily="34" charset="0"/>
                <a:cs typeface="Tahoma" pitchFamily="34" charset="0"/>
              </a:rPr>
              <a:t>12. Инвестиционная и финансовая политика фирмы.</a:t>
            </a:r>
          </a:p>
          <a:p>
            <a:pPr algn="l">
              <a:spcBef>
                <a:spcPct val="50000"/>
              </a:spcBef>
            </a:pPr>
            <a:r>
              <a:rPr lang="ru-RU" sz="1200" dirty="0">
                <a:latin typeface="+mj-lt"/>
                <a:ea typeface="Tahoma" pitchFamily="34" charset="0"/>
                <a:cs typeface="Tahoma" pitchFamily="34" charset="0"/>
              </a:rPr>
              <a:t>13. Слияния, поглощения и совместные предприятия.</a:t>
            </a:r>
          </a:p>
          <a:p>
            <a:pPr algn="l">
              <a:spcBef>
                <a:spcPct val="50000"/>
              </a:spcBef>
            </a:pPr>
            <a:r>
              <a:rPr lang="ru-RU" sz="1200" dirty="0">
                <a:latin typeface="+mj-lt"/>
                <a:ea typeface="Tahoma" pitchFamily="34" charset="0"/>
                <a:cs typeface="Tahoma" pitchFamily="34" charset="0"/>
              </a:rPr>
              <a:t>14. Таможенно-тарифное регулирование внешнеторговой деятельности.</a:t>
            </a:r>
          </a:p>
          <a:p>
            <a:pPr algn="l">
              <a:spcBef>
                <a:spcPct val="50000"/>
              </a:spcBef>
            </a:pPr>
            <a:r>
              <a:rPr lang="ru-RU" sz="1200" dirty="0">
                <a:latin typeface="+mj-lt"/>
                <a:ea typeface="Tahoma" pitchFamily="34" charset="0"/>
                <a:cs typeface="Tahoma" pitchFamily="34" charset="0"/>
              </a:rPr>
              <a:t>15. Таможенные платежи и таможенная стоимость в таможенных процедурах.</a:t>
            </a:r>
          </a:p>
          <a:p>
            <a:pPr algn="l">
              <a:spcBef>
                <a:spcPct val="50000"/>
              </a:spcBef>
            </a:pPr>
            <a:r>
              <a:rPr lang="ru-RU" sz="1200" dirty="0">
                <a:latin typeface="+mj-lt"/>
                <a:ea typeface="Tahoma" pitchFamily="34" charset="0"/>
                <a:cs typeface="Tahoma" pitchFamily="34" charset="0"/>
              </a:rPr>
              <a:t>16. Международное налоговое планирование.</a:t>
            </a:r>
          </a:p>
          <a:p>
            <a:pPr algn="l">
              <a:spcBef>
                <a:spcPct val="50000"/>
              </a:spcBef>
            </a:pPr>
            <a:r>
              <a:rPr lang="ru-RU" sz="1200" dirty="0">
                <a:latin typeface="+mj-lt"/>
                <a:ea typeface="Tahoma" pitchFamily="34" charset="0"/>
                <a:cs typeface="Tahoma" pitchFamily="34" charset="0"/>
              </a:rPr>
              <a:t>17. Международный финансовый менеджмент.</a:t>
            </a:r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178314" y="309580"/>
            <a:ext cx="2193242" cy="8681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945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929120" y="918434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ОБУЧЕНИЯ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929120" y="1474180"/>
            <a:ext cx="8149259" cy="444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Высокопрофессиональный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специалист в области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Налогового и финансового менеджмента</a:t>
            </a: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Бухгалтерского учета, включая МСФО </a:t>
            </a: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алогового права, в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т.ч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международных аспектах</a:t>
            </a: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Международного налогового планирования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Аудита</a:t>
            </a: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Таможенно-тарифного регулирования и платежей</a:t>
            </a: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Налогового консультирования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Это предполагает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 финансовой, аналитической работой на предприятии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Ведение бухгалтерского учета, стандартов международной финансовой отчетности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Ведение системы налогового планирования на предприятии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Знание налогового законодательства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 вопросами таможенного регулирования 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Умение вести налоговое консультирование. 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895349" y="1274203"/>
            <a:ext cx="8486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895350" y="1317437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178314" y="309580"/>
            <a:ext cx="2193242" cy="8681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174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929120" y="884711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ПРОЦЕСС ОБУЧЕНИЯ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1063798" y="1657971"/>
            <a:ext cx="814925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ru-RU" sz="1800" dirty="0">
                <a:latin typeface="+mj-lt"/>
                <a:ea typeface="Tahoma" pitchFamily="34" charset="0"/>
                <a:cs typeface="Tahoma" pitchFamily="34" charset="0"/>
              </a:rPr>
              <a:t>Процесс обучения построен на основе</a:t>
            </a:r>
            <a:r>
              <a:rPr lang="ru-RU" sz="1800" dirty="0" smtClean="0">
                <a:latin typeface="+mj-lt"/>
                <a:ea typeface="Tahoma" pitchFamily="34" charset="0"/>
                <a:cs typeface="Tahoma" pitchFamily="34" charset="0"/>
              </a:rPr>
              <a:t>:</a:t>
            </a:r>
            <a:endParaRPr lang="ru-RU" sz="18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 smtClean="0">
                <a:latin typeface="+mj-lt"/>
                <a:ea typeface="Tahoma" pitchFamily="34" charset="0"/>
                <a:cs typeface="Tahoma" pitchFamily="34" charset="0"/>
              </a:rPr>
              <a:t>лекций</a:t>
            </a:r>
            <a:endParaRPr lang="ru-RU" sz="18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>
                <a:latin typeface="+mj-lt"/>
                <a:ea typeface="Tahoma" pitchFamily="34" charset="0"/>
                <a:cs typeface="Tahoma" pitchFamily="34" charset="0"/>
              </a:rPr>
              <a:t>практических занятий и </a:t>
            </a:r>
            <a:r>
              <a:rPr lang="ru-RU" sz="1800" dirty="0" smtClean="0">
                <a:latin typeface="+mj-lt"/>
                <a:ea typeface="Tahoma" pitchFamily="34" charset="0"/>
                <a:cs typeface="Tahoma" pitchFamily="34" charset="0"/>
              </a:rPr>
              <a:t>семинаров</a:t>
            </a:r>
            <a:endParaRPr lang="ru-RU" sz="18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>
                <a:latin typeface="+mj-lt"/>
                <a:ea typeface="Tahoma" pitchFamily="34" charset="0"/>
                <a:cs typeface="Tahoma" pitchFamily="34" charset="0"/>
              </a:rPr>
              <a:t>разбора реальных практических деловых </a:t>
            </a:r>
            <a:r>
              <a:rPr lang="ru-RU" sz="1800" dirty="0" smtClean="0">
                <a:latin typeface="+mj-lt"/>
                <a:ea typeface="Tahoma" pitchFamily="34" charset="0"/>
                <a:cs typeface="Tahoma" pitchFamily="34" charset="0"/>
              </a:rPr>
              <a:t>ситуаций</a:t>
            </a:r>
            <a:endParaRPr lang="ru-RU" sz="18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>
                <a:latin typeface="+mj-lt"/>
                <a:ea typeface="Tahoma" pitchFamily="34" charset="0"/>
                <a:cs typeface="Tahoma" pitchFamily="34" charset="0"/>
              </a:rPr>
              <a:t>кейсов и </a:t>
            </a:r>
            <a:r>
              <a:rPr lang="ru-RU" sz="1800" dirty="0" smtClean="0">
                <a:latin typeface="+mj-lt"/>
                <a:ea typeface="Tahoma" pitchFamily="34" charset="0"/>
                <a:cs typeface="Tahoma" pitchFamily="34" charset="0"/>
              </a:rPr>
              <a:t>гиперкейсов</a:t>
            </a:r>
            <a:endParaRPr lang="ru-RU" sz="18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895349" y="1274203"/>
            <a:ext cx="8486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178314" y="309580"/>
            <a:ext cx="2193242" cy="8681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0629" y="3570728"/>
            <a:ext cx="3918858" cy="25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20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929120" y="884711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ПРЕПОДАВАТЕЛЬСКИЙ СОСТАВ</a:t>
            </a:r>
            <a:endParaRPr lang="ru-RU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929119" y="1612757"/>
            <a:ext cx="8149259" cy="246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специалисты-практики из ведущих юридических, консалтинговых, аудиторских</a:t>
            </a:r>
            <a:r>
              <a:rPr lang="ru-RU" sz="1600" dirty="0"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и финансовых компаний. </a:t>
            </a:r>
          </a:p>
          <a:p>
            <a:pPr marL="179388" indent="-179388" algn="l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сотрудники </a:t>
            </a:r>
            <a:r>
              <a:rPr lang="ru-RU" sz="1600" dirty="0">
                <a:latin typeface="+mn-lt"/>
                <a:ea typeface="Tahoma" pitchFamily="34" charset="0"/>
                <a:cs typeface="Tahoma" pitchFamily="34" charset="0"/>
              </a:rPr>
              <a:t>Центрального аппарата и Инспекций ФНС России</a:t>
            </a: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;</a:t>
            </a:r>
            <a:endParaRPr lang="ru-RU" sz="1600" dirty="0">
              <a:latin typeface="+mn-lt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ведущие специалисты - практики  </a:t>
            </a:r>
            <a:r>
              <a:rPr lang="ru-RU" sz="1600" dirty="0">
                <a:latin typeface="+mn-lt"/>
                <a:ea typeface="Tahoma" pitchFamily="34" charset="0"/>
                <a:cs typeface="Tahoma" pitchFamily="34" charset="0"/>
              </a:rPr>
              <a:t>Российской академии народного хозяйства и государственной службы при Президенте Российской Федерации;</a:t>
            </a: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5349" y="1274203"/>
            <a:ext cx="8486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662440" y="216982"/>
            <a:ext cx="1778564" cy="7040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712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929120" y="884711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cap="all" dirty="0" smtClean="0">
                <a:solidFill>
                  <a:schemeClr val="accent6"/>
                </a:solidFill>
                <a:latin typeface="+mj-lt"/>
                <a:ea typeface="Tahoma" pitchFamily="34" charset="0"/>
                <a:cs typeface="Tahoma" pitchFamily="34" charset="0"/>
              </a:rPr>
              <a:t>Выдаваемые документы</a:t>
            </a:r>
            <a:endParaRPr lang="ru-RU" cap="all" dirty="0">
              <a:solidFill>
                <a:schemeClr val="accent6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929120" y="2014105"/>
            <a:ext cx="8149259" cy="34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+mn-lt"/>
                <a:ea typeface="Tahoma" pitchFamily="34" charset="0"/>
                <a:cs typeface="Tahoma" pitchFamily="34" charset="0"/>
              </a:rPr>
              <a:t>Диплом </a:t>
            </a:r>
            <a:r>
              <a:rPr lang="ru-RU" sz="2000" dirty="0">
                <a:latin typeface="+mn-lt"/>
                <a:ea typeface="Tahoma" pitchFamily="34" charset="0"/>
                <a:cs typeface="Tahoma" pitchFamily="34" charset="0"/>
              </a:rPr>
              <a:t>Президентской академии </a:t>
            </a:r>
            <a:r>
              <a:rPr lang="ru-RU" sz="2000" dirty="0" smtClean="0">
                <a:latin typeface="+mn-lt"/>
                <a:ea typeface="Tahoma" pitchFamily="34" charset="0"/>
                <a:cs typeface="Tahoma" pitchFamily="34" charset="0"/>
              </a:rPr>
              <a:t> - </a:t>
            </a:r>
            <a:r>
              <a:rPr lang="ru-RU" sz="2000" dirty="0" err="1" smtClean="0">
                <a:latin typeface="+mn-lt"/>
                <a:ea typeface="Tahoma" pitchFamily="34" charset="0"/>
                <a:cs typeface="Tahoma" pitchFamily="34" charset="0"/>
              </a:rPr>
              <a:t>РАНХиГС</a:t>
            </a:r>
            <a:r>
              <a:rPr lang="ru-RU" sz="2000" dirty="0" smtClean="0"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latin typeface="+mn-lt"/>
                <a:ea typeface="Tahoma" pitchFamily="34" charset="0"/>
                <a:cs typeface="Tahoma" pitchFamily="34" charset="0"/>
              </a:rPr>
              <a:t>о </a:t>
            </a:r>
            <a:r>
              <a:rPr lang="ru-RU" sz="2000" dirty="0" smtClean="0">
                <a:latin typeface="+mn-lt"/>
                <a:ea typeface="Tahoma" pitchFamily="34" charset="0"/>
                <a:cs typeface="Tahoma" pitchFamily="34" charset="0"/>
              </a:rPr>
              <a:t>ведении нового вида профессиональной деятельности в сфере налогового и финансового менеджмента, анализа и аудита.</a:t>
            </a:r>
          </a:p>
          <a:p>
            <a:pPr marL="179388" indent="-179388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+mn-lt"/>
                <a:ea typeface="Tahoma" pitchFamily="34" charset="0"/>
                <a:cs typeface="Tahoma" pitchFamily="34" charset="0"/>
              </a:rPr>
              <a:t>Аттестат налогового консультанта*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ru-RU" sz="1400" dirty="0" smtClean="0">
                <a:latin typeface="+mn-lt"/>
                <a:ea typeface="Tahoma" pitchFamily="34" charset="0"/>
                <a:cs typeface="Tahoma" pitchFamily="34" charset="0"/>
              </a:rPr>
              <a:t>*При успешной сдаче квалификационного экзамена в Ассоциации налоговых консультантов.</a:t>
            </a:r>
            <a:r>
              <a:rPr lang="ru-RU" sz="2000" dirty="0" smtClean="0">
                <a:latin typeface="+mn-lt"/>
                <a:ea typeface="Tahoma" pitchFamily="34" charset="0"/>
                <a:cs typeface="Tahoma" pitchFamily="34" charset="0"/>
              </a:rPr>
              <a:t> </a:t>
            </a:r>
            <a:endParaRPr lang="ru-RU" sz="2000" dirty="0">
              <a:latin typeface="+mn-lt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600" dirty="0" smtClean="0">
              <a:latin typeface="+mn-lt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895349" y="1274203"/>
            <a:ext cx="8486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662440" y="216982"/>
            <a:ext cx="1778564" cy="7040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</p:spTree>
    <p:extLst>
      <p:ext uri="{BB962C8B-B14F-4D97-AF65-F5344CB8AC3E}">
        <p14:creationId xmlns:p14="http://schemas.microsoft.com/office/powerpoint/2010/main" xmlns="" val="800516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929120" y="884711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cap="all" dirty="0" smtClean="0">
                <a:solidFill>
                  <a:schemeClr val="accent6"/>
                </a:solidFill>
                <a:latin typeface="+mj-lt"/>
                <a:ea typeface="Tahoma" pitchFamily="34" charset="0"/>
                <a:cs typeface="Tahoma" pitchFamily="34" charset="0"/>
              </a:rPr>
              <a:t>Особенности программы </a:t>
            </a:r>
            <a:endParaRPr lang="ru-RU" cap="all" dirty="0">
              <a:solidFill>
                <a:schemeClr val="accent6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895349" y="1274203"/>
            <a:ext cx="8486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662440" y="216982"/>
            <a:ext cx="1778564" cy="7040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895349" y="1612757"/>
            <a:ext cx="8452386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ru-RU" sz="1800" dirty="0" smtClean="0">
                <a:latin typeface="+mn-lt"/>
                <a:ea typeface="Tahoma" pitchFamily="34" charset="0"/>
                <a:cs typeface="Tahoma" pitchFamily="34" charset="0"/>
              </a:rPr>
              <a:t>      </a:t>
            </a:r>
            <a:r>
              <a:rPr lang="ru-RU" sz="1600" b="1" dirty="0" smtClean="0">
                <a:latin typeface="+mn-lt"/>
                <a:ea typeface="Tahoma" pitchFamily="34" charset="0"/>
                <a:cs typeface="Tahoma" pitchFamily="34" charset="0"/>
              </a:rPr>
              <a:t>Особенностью данной </a:t>
            </a: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программы является то, что она позволяет специалистам в сфере налогообложения, финансов, бухгалтерского учета и аудита, а также налогового права, актуализировать имеющиеся профессиональные компетенции, выйти на новый уровень профессиональных знаний и практических навыков, значительно расширить круг профессиональных возможностей.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      Программа подходит также тем, кто хочет изменить сферу свой профессиональной деятельности, связав ее с вопросами налогообложения и финансов. Для этого формируются отдельные </a:t>
            </a:r>
            <a:r>
              <a:rPr lang="ru-RU" sz="1600" dirty="0">
                <a:latin typeface="+mn-lt"/>
                <a:ea typeface="Tahoma" pitchFamily="34" charset="0"/>
                <a:cs typeface="Tahoma" pitchFamily="34" charset="0"/>
              </a:rPr>
              <a:t>г</a:t>
            </a: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руппы по уровню подготовки.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      Программа аккредитована Ассоциацией налоговых консультантов и позволяет получить Аттестат налогового консультанта после сдачи квалификационного экзамена.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ru-RU" sz="1800" dirty="0" smtClean="0">
                <a:latin typeface="+mn-lt"/>
                <a:ea typeface="Tahoma" pitchFamily="34" charset="0"/>
                <a:cs typeface="Tahoma" pitchFamily="34" charset="0"/>
              </a:rPr>
              <a:t> 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74749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6667</TotalTime>
  <Words>743</Words>
  <Application>Microsoft Office PowerPoint</Application>
  <PresentationFormat>Лист A4 (210x297 мм)</PresentationFormat>
  <Paragraphs>132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Булыгин Александр Анатольевич</dc:creator>
  <cp:lastModifiedBy>Grant</cp:lastModifiedBy>
  <cp:revision>263</cp:revision>
  <dcterms:created xsi:type="dcterms:W3CDTF">2003-02-28T13:27:04Z</dcterms:created>
  <dcterms:modified xsi:type="dcterms:W3CDTF">2020-05-18T14:03:16Z</dcterms:modified>
</cp:coreProperties>
</file>